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70" r:id="rId5"/>
    <p:sldId id="269" r:id="rId6"/>
    <p:sldId id="258" r:id="rId7"/>
    <p:sldId id="262" r:id="rId8"/>
    <p:sldId id="263" r:id="rId9"/>
    <p:sldId id="266" r:id="rId10"/>
    <p:sldId id="268" r:id="rId11"/>
    <p:sldId id="267" r:id="rId12"/>
    <p:sldId id="265" r:id="rId13"/>
    <p:sldId id="260" r:id="rId14"/>
    <p:sldId id="264" r:id="rId15"/>
    <p:sldId id="271" r:id="rId16"/>
    <p:sldId id="257" r:id="rId17"/>
  </p:sldIdLst>
  <p:sldSz cx="6858000" cy="9906000" type="A4"/>
  <p:notesSz cx="6858000" cy="91440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75" d="100"/>
          <a:sy n="175" d="100"/>
        </p:scale>
        <p:origin x="656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458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256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144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6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015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49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436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13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671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160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038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C0320-D62A-4021-A94A-B6209EB46F02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97B32-5679-48AB-B4ED-3234CA4A1A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5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88484" y="8167414"/>
            <a:ext cx="6466316" cy="1515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188484" y="7870907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341779" y="7875993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188484" y="5759964"/>
            <a:ext cx="6466316" cy="1965542"/>
            <a:chOff x="188484" y="5291043"/>
            <a:chExt cx="6466316" cy="2398825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291043"/>
              <a:ext cx="6466316" cy="23988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cxnSp>
          <p:nvCxnSpPr>
            <p:cNvPr id="55" name="직선 연결선 54"/>
            <p:cNvCxnSpPr/>
            <p:nvPr/>
          </p:nvCxnSpPr>
          <p:spPr>
            <a:xfrm>
              <a:off x="3421642" y="5291043"/>
              <a:ext cx="0" cy="23988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양쪽 모서리가 둥근 사각형 56"/>
          <p:cNvSpPr/>
          <p:nvPr/>
        </p:nvSpPr>
        <p:spPr>
          <a:xfrm>
            <a:off x="188484" y="5463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456818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440141" y="5472476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64292" y="120575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최고득점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57671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47637" y="7492088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374242" y="7492088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56598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0082" y="671770"/>
            <a:ext cx="6244622" cy="8906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" name="양쪽 모서리가 둥근 사각형 4"/>
          <p:cNvSpPr/>
          <p:nvPr/>
        </p:nvSpPr>
        <p:spPr>
          <a:xfrm>
            <a:off x="340082" y="375263"/>
            <a:ext cx="6244622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" name="TextBox 5"/>
          <p:cNvSpPr txBox="1"/>
          <p:nvPr/>
        </p:nvSpPr>
        <p:spPr>
          <a:xfrm>
            <a:off x="763967" y="375263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</p:spTree>
    <p:extLst>
      <p:ext uri="{BB962C8B-B14F-4D97-AF65-F5344CB8AC3E}">
        <p14:creationId xmlns:p14="http://schemas.microsoft.com/office/powerpoint/2010/main" val="320397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160751" y="7683026"/>
            <a:ext cx="3233158" cy="2014388"/>
            <a:chOff x="188484" y="3218381"/>
            <a:chExt cx="6466316" cy="2116156"/>
          </a:xfrm>
        </p:grpSpPr>
        <p:sp>
          <p:nvSpPr>
            <p:cNvPr id="12" name="양쪽 모서리가 둥근 사각형 11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1452" y="3218381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 성적</a:t>
              </a:r>
            </a:p>
          </p:txBody>
        </p:sp>
      </p:grp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2166" y="5831228"/>
            <a:ext cx="3148098" cy="1706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2166" y="5534721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196795" y="5534721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183948" y="5528083"/>
            <a:ext cx="3233158" cy="2014388"/>
            <a:chOff x="188484" y="5451341"/>
            <a:chExt cx="3233158" cy="2014388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754487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7" name="양쪽 모서리가 둥근 사각형 56"/>
            <p:cNvSpPr/>
            <p:nvPr/>
          </p:nvSpPr>
          <p:spPr>
            <a:xfrm>
              <a:off x="188484" y="5457979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7229" y="5451341"/>
              <a:ext cx="3038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이번 시험의 문제 난이도별 득점</a:t>
              </a:r>
            </a:p>
          </p:txBody>
        </p:sp>
      </p:grp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458419" y="7683026"/>
            <a:ext cx="3233158" cy="2014388"/>
            <a:chOff x="188484" y="7567762"/>
            <a:chExt cx="3233158" cy="2014388"/>
          </a:xfrm>
        </p:grpSpPr>
        <p:sp>
          <p:nvSpPr>
            <p:cNvPr id="30" name="직사각형 29"/>
            <p:cNvSpPr/>
            <p:nvPr/>
          </p:nvSpPr>
          <p:spPr>
            <a:xfrm>
              <a:off x="188484" y="7870908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1" name="양쪽 모서리가 둥근 사각형 30"/>
            <p:cNvSpPr/>
            <p:nvPr/>
          </p:nvSpPr>
          <p:spPr>
            <a:xfrm>
              <a:off x="188484" y="7574400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2536" y="7567762"/>
              <a:ext cx="252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시험들의 </a:t>
              </a:r>
              <a:r>
                <a:rPr lang="en-US" altLang="ko-KR" sz="1600" b="1" dirty="0">
                  <a:solidFill>
                    <a:schemeClr val="bg1"/>
                  </a:solidFill>
                </a:rPr>
                <a:t>Z </a:t>
              </a:r>
              <a:r>
                <a:rPr lang="ko-KR" altLang="en-US" sz="1600" b="1" dirty="0">
                  <a:solidFill>
                    <a:schemeClr val="bg1"/>
                  </a:solidFill>
                </a:rPr>
                <a:t>점수 분포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grpSp>
        <p:nvGrpSpPr>
          <p:cNvPr id="46" name="그룹 45"/>
          <p:cNvGrpSpPr/>
          <p:nvPr/>
        </p:nvGrpSpPr>
        <p:grpSpPr>
          <a:xfrm>
            <a:off x="183948" y="3176205"/>
            <a:ext cx="6466316" cy="2116156"/>
            <a:chOff x="188484" y="3218381"/>
            <a:chExt cx="6466316" cy="2116156"/>
          </a:xfrm>
        </p:grpSpPr>
        <p:sp>
          <p:nvSpPr>
            <p:cNvPr id="47" name="양쪽 모서리가 둥근 사각형 46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1452" y="3218381"/>
              <a:ext cx="19191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문제 유형별 </a:t>
              </a:r>
              <a:r>
                <a:rPr lang="ko-KR" altLang="en-US" sz="1600" b="1" dirty="0" err="1">
                  <a:solidFill>
                    <a:schemeClr val="bg1"/>
                  </a:solidFill>
                </a:rPr>
                <a:t>정답률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147227" y="3551711"/>
            <a:ext cx="8563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1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듣기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46425" y="3745984"/>
            <a:ext cx="1426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2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글의 문맥 파악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46425" y="3941715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3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제목 주제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46425" y="4132338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4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표의 이해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47365" y="4331719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5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어휘 어법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146425" y="4516489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6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빈칸 추론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145485" y="4692887"/>
            <a:ext cx="14269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7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글의 흐름 파악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148035" y="4894598"/>
            <a:ext cx="11416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유형</a:t>
            </a:r>
            <a:r>
              <a:rPr lang="en-US" altLang="ko-KR" sz="1000" b="1" dirty="0">
                <a:solidFill>
                  <a:schemeClr val="accent1">
                    <a:lumMod val="75000"/>
                  </a:schemeClr>
                </a:solidFill>
              </a:rPr>
              <a:t>8 : </a:t>
            </a:r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장문 독해</a:t>
            </a:r>
            <a:endParaRPr lang="en-US" altLang="ko-KR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203034" y="7346073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120180" y="9487194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10251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86942" y="1636051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7003063" y="611402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759657"/>
            <a:ext cx="6466316" cy="86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3376" y="463148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67948" y="470844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11912" y="448551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194692" y="777836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188001" y="1188326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6848495" y="272848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9977" y="444054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학생명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083728" y="437748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cxnSp>
        <p:nvCxnSpPr>
          <p:cNvPr id="3" name="직선 연결선 2"/>
          <p:cNvCxnSpPr/>
          <p:nvPr/>
        </p:nvCxnSpPr>
        <p:spPr>
          <a:xfrm>
            <a:off x="184561" y="1636051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2179" y="2143464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49692" y="1636051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8198" y="1729963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2302901" y="75626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4251514" y="75801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3080075" y="749691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64124" y="767872"/>
            <a:ext cx="7200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53971" y="1181373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410629" y="44903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28584" y="439822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시험고유번호</a:t>
            </a:r>
          </a:p>
        </p:txBody>
      </p:sp>
      <p:cxnSp>
        <p:nvCxnSpPr>
          <p:cNvPr id="51" name="직선 연결선 50"/>
          <p:cNvCxnSpPr/>
          <p:nvPr/>
        </p:nvCxnSpPr>
        <p:spPr>
          <a:xfrm>
            <a:off x="5236587" y="749691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302462" y="456057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cxnSp>
        <p:nvCxnSpPr>
          <p:cNvPr id="53" name="직선 연결선 52"/>
          <p:cNvCxnSpPr/>
          <p:nvPr/>
        </p:nvCxnSpPr>
        <p:spPr>
          <a:xfrm>
            <a:off x="1248736" y="756262"/>
            <a:ext cx="0" cy="8641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203034" y="7256865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120180" y="939798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9534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3963" y="1096150"/>
            <a:ext cx="848814" cy="11711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2397089"/>
            <a:ext cx="6466316" cy="5481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69240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4" name="직사각형 53"/>
          <p:cNvSpPr/>
          <p:nvPr/>
        </p:nvSpPr>
        <p:spPr>
          <a:xfrm>
            <a:off x="188484" y="548691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040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83768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국어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241029" y="557171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>
                <a:solidFill>
                  <a:schemeClr val="accent1">
                    <a:lumMod val="50000"/>
                  </a:schemeClr>
                </a:solidFill>
              </a:rPr>
              <a:t>이름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23754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94873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9410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cxnSp>
        <p:nvCxnSpPr>
          <p:cNvPr id="62" name="직선 연결선 61"/>
          <p:cNvCxnSpPr/>
          <p:nvPr/>
        </p:nvCxnSpPr>
        <p:spPr>
          <a:xfrm>
            <a:off x="1849461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085654" y="12325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2657483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777298" y="519942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수학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666079" y="66934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689" y="26846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응시일</a:t>
            </a:r>
          </a:p>
        </p:txBody>
      </p:sp>
      <p:cxnSp>
        <p:nvCxnSpPr>
          <p:cNvPr id="59" name="직선 연결선 58"/>
          <p:cNvCxnSpPr/>
          <p:nvPr/>
        </p:nvCxnSpPr>
        <p:spPr>
          <a:xfrm>
            <a:off x="3482358" y="1233656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06255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5902057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69143" y="1263415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득점평균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75076" y="1591753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등급평균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7499" y="196639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백분위평균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665421" y="1562703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/>
          <p:nvPr/>
        </p:nvCxnSpPr>
        <p:spPr>
          <a:xfrm>
            <a:off x="665421" y="1940523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212810" y="240100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87537" y="240399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793038" y="2401777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09276" y="239099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83206" y="239875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145007" y="2394463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980184" y="23930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71" name="직선 연결선 70"/>
          <p:cNvCxnSpPr/>
          <p:nvPr/>
        </p:nvCxnSpPr>
        <p:spPr>
          <a:xfrm>
            <a:off x="1859667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5095860" y="2690590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2667689" y="268746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3492564" y="269301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4316461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5912263" y="2699121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>
            <a:off x="1040447" y="268669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212810" y="93932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87537" y="94231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93038" y="940096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609276" y="92930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83206" y="93706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145007" y="93278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980184" y="9314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102" name="직선 연결선 101"/>
          <p:cNvCxnSpPr/>
          <p:nvPr/>
        </p:nvCxnSpPr>
        <p:spPr>
          <a:xfrm>
            <a:off x="1038931" y="12391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1443815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27898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득점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97708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07" name="직선 연결선 106"/>
          <p:cNvCxnSpPr/>
          <p:nvPr/>
        </p:nvCxnSpPr>
        <p:spPr>
          <a:xfrm flipH="1">
            <a:off x="2248414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832497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02307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0" name="직선 연결선 109"/>
          <p:cNvCxnSpPr/>
          <p:nvPr/>
        </p:nvCxnSpPr>
        <p:spPr>
          <a:xfrm flipH="1">
            <a:off x="3085696" y="271532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69779" y="270886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039589" y="271233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3" name="직선 연결선 112"/>
          <p:cNvCxnSpPr/>
          <p:nvPr/>
        </p:nvCxnSpPr>
        <p:spPr>
          <a:xfrm flipH="1">
            <a:off x="3907306" y="271476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491389" y="270829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861199" y="271177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6" name="직선 연결선 115"/>
          <p:cNvCxnSpPr/>
          <p:nvPr/>
        </p:nvCxnSpPr>
        <p:spPr>
          <a:xfrm flipH="1">
            <a:off x="4723198" y="271800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307281" y="271154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677091" y="271501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9" name="직선 연결선 118"/>
          <p:cNvCxnSpPr/>
          <p:nvPr/>
        </p:nvCxnSpPr>
        <p:spPr>
          <a:xfrm flipH="1">
            <a:off x="5505394" y="270801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089477" y="270154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459287" y="270502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22" name="직선 연결선 121"/>
          <p:cNvCxnSpPr/>
          <p:nvPr/>
        </p:nvCxnSpPr>
        <p:spPr>
          <a:xfrm flipH="1">
            <a:off x="6285744" y="2719803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869827" y="2713337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239637" y="271681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52065" y="95976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2220225" y="5486913"/>
            <a:ext cx="2336450" cy="1726975"/>
            <a:chOff x="2199793" y="5759963"/>
            <a:chExt cx="2183413" cy="2361541"/>
          </a:xfrm>
        </p:grpSpPr>
        <p:cxnSp>
          <p:nvCxnSpPr>
            <p:cNvPr id="126" name="직선 연결선 125"/>
            <p:cNvCxnSpPr/>
            <p:nvPr/>
          </p:nvCxnSpPr>
          <p:spPr>
            <a:xfrm>
              <a:off x="2199793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4383206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2531276" y="518893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영어 득점 분포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187562" y="766496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8" name="양쪽 모서리가 둥근 사각형 137"/>
          <p:cNvSpPr/>
          <p:nvPr/>
        </p:nvSpPr>
        <p:spPr>
          <a:xfrm>
            <a:off x="187562" y="7368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9" name="TextBox 138"/>
          <p:cNvSpPr txBox="1"/>
          <p:nvPr/>
        </p:nvSpPr>
        <p:spPr>
          <a:xfrm>
            <a:off x="337809" y="7361818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1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776376" y="737747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세부 목록</a:t>
            </a:r>
          </a:p>
        </p:txBody>
      </p:sp>
      <p:cxnSp>
        <p:nvCxnSpPr>
          <p:cNvPr id="142" name="직선 연결선 141"/>
          <p:cNvCxnSpPr/>
          <p:nvPr/>
        </p:nvCxnSpPr>
        <p:spPr>
          <a:xfrm>
            <a:off x="223244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455667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547462" y="7355746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2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7" name="직사각형 146"/>
          <p:cNvSpPr/>
          <p:nvPr/>
        </p:nvSpPr>
        <p:spPr>
          <a:xfrm>
            <a:off x="237258" y="2337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37258" y="28372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173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3963" y="1096150"/>
            <a:ext cx="848814" cy="11711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2397089"/>
            <a:ext cx="6466316" cy="5481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692401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4" name="직사각형 53"/>
          <p:cNvSpPr/>
          <p:nvPr/>
        </p:nvSpPr>
        <p:spPr>
          <a:xfrm>
            <a:off x="188484" y="548691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040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83768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국어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241029" y="557171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>
                <a:solidFill>
                  <a:schemeClr val="accent1">
                    <a:lumMod val="50000"/>
                  </a:schemeClr>
                </a:solidFill>
              </a:rPr>
              <a:t>이름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23754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94873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9410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cxnSp>
        <p:nvCxnSpPr>
          <p:cNvPr id="62" name="직선 연결선 61"/>
          <p:cNvCxnSpPr/>
          <p:nvPr/>
        </p:nvCxnSpPr>
        <p:spPr>
          <a:xfrm>
            <a:off x="1849461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085654" y="12325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2657483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777298" y="519942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수학 득점 분포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666079" y="66934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689" y="26846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응시일</a:t>
            </a:r>
          </a:p>
        </p:txBody>
      </p:sp>
      <p:cxnSp>
        <p:nvCxnSpPr>
          <p:cNvPr id="59" name="직선 연결선 58"/>
          <p:cNvCxnSpPr/>
          <p:nvPr/>
        </p:nvCxnSpPr>
        <p:spPr>
          <a:xfrm>
            <a:off x="3482358" y="1233656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06255" y="1237548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5902057" y="1241440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69143" y="134514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득점평균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69142" y="185332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등급평균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620547" y="1734184"/>
            <a:ext cx="5988457" cy="0"/>
          </a:xfrm>
          <a:prstGeom prst="line">
            <a:avLst/>
          </a:prstGeom>
          <a:ln w="31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212810" y="240100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87537" y="240399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793038" y="2401777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3609276" y="239099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83206" y="2398750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145007" y="2394463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980184" y="239309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71" name="직선 연결선 70"/>
          <p:cNvCxnSpPr/>
          <p:nvPr/>
        </p:nvCxnSpPr>
        <p:spPr>
          <a:xfrm>
            <a:off x="1859667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5095860" y="2690590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2667689" y="268746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3492564" y="2693013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>
            <a:off x="4316461" y="269023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5912263" y="2699121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>
            <a:off x="1040447" y="2686698"/>
            <a:ext cx="0" cy="2361541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212810" y="93932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국어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987537" y="94231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영어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793038" y="940096"/>
            <a:ext cx="671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수학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609276" y="92930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1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383206" y="937069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탐구</a:t>
            </a:r>
            <a:r>
              <a:rPr lang="en-US" altLang="ko-KR" sz="1400" b="1" dirty="0">
                <a:solidFill>
                  <a:schemeClr val="bg1"/>
                </a:solidFill>
              </a:rPr>
              <a:t>2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145007" y="932782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한국사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5980184" y="9314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</a:rPr>
              <a:t>기타</a:t>
            </a:r>
          </a:p>
        </p:txBody>
      </p:sp>
      <p:cxnSp>
        <p:nvCxnSpPr>
          <p:cNvPr id="102" name="직선 연결선 101"/>
          <p:cNvCxnSpPr/>
          <p:nvPr/>
        </p:nvCxnSpPr>
        <p:spPr>
          <a:xfrm>
            <a:off x="1038931" y="1239194"/>
            <a:ext cx="0" cy="1034752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1443815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027898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득점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397708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07" name="직선 연결선 106"/>
          <p:cNvCxnSpPr/>
          <p:nvPr/>
        </p:nvCxnSpPr>
        <p:spPr>
          <a:xfrm flipH="1">
            <a:off x="2248414" y="2708779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832497" y="270231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2202307" y="2705791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0" name="직선 연결선 109"/>
          <p:cNvCxnSpPr/>
          <p:nvPr/>
        </p:nvCxnSpPr>
        <p:spPr>
          <a:xfrm flipH="1">
            <a:off x="3085696" y="271532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669779" y="270886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3039589" y="271233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3" name="직선 연결선 112"/>
          <p:cNvCxnSpPr/>
          <p:nvPr/>
        </p:nvCxnSpPr>
        <p:spPr>
          <a:xfrm flipH="1">
            <a:off x="3907306" y="271476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491389" y="270829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861199" y="271177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6" name="직선 연결선 115"/>
          <p:cNvCxnSpPr/>
          <p:nvPr/>
        </p:nvCxnSpPr>
        <p:spPr>
          <a:xfrm flipH="1">
            <a:off x="4723198" y="2718007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307281" y="271154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677091" y="2715019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19" name="직선 연결선 118"/>
          <p:cNvCxnSpPr/>
          <p:nvPr/>
        </p:nvCxnSpPr>
        <p:spPr>
          <a:xfrm flipH="1">
            <a:off x="5505394" y="2708014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5089477" y="270154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459287" y="2705026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cxnSp>
        <p:nvCxnSpPr>
          <p:cNvPr id="122" name="직선 연결선 121"/>
          <p:cNvCxnSpPr/>
          <p:nvPr/>
        </p:nvCxnSpPr>
        <p:spPr>
          <a:xfrm flipH="1">
            <a:off x="6285744" y="2719803"/>
            <a:ext cx="1" cy="23402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5869827" y="2713337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>
                <a:solidFill>
                  <a:schemeClr val="bg1"/>
                </a:solidFill>
              </a:rPr>
              <a:t>득점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239637" y="2716815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>
                <a:solidFill>
                  <a:schemeClr val="bg1"/>
                </a:solidFill>
              </a:rPr>
              <a:t>등급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52065" y="95976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2220225" y="5486913"/>
            <a:ext cx="2336450" cy="1726975"/>
            <a:chOff x="2199793" y="5759963"/>
            <a:chExt cx="2183413" cy="2361541"/>
          </a:xfrm>
        </p:grpSpPr>
        <p:cxnSp>
          <p:nvCxnSpPr>
            <p:cNvPr id="126" name="직선 연결선 125"/>
            <p:cNvCxnSpPr/>
            <p:nvPr/>
          </p:nvCxnSpPr>
          <p:spPr>
            <a:xfrm>
              <a:off x="2199793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직선 연결선 126"/>
            <p:cNvCxnSpPr/>
            <p:nvPr/>
          </p:nvCxnSpPr>
          <p:spPr>
            <a:xfrm>
              <a:off x="4383206" y="5759963"/>
              <a:ext cx="0" cy="2361541"/>
            </a:xfrm>
            <a:prstGeom prst="line">
              <a:avLst/>
            </a:prstGeom>
            <a:ln w="12700">
              <a:solidFill>
                <a:srgbClr val="4171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2531276" y="518893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영어 득점 분포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187562" y="7664964"/>
            <a:ext cx="6466316" cy="1720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8" name="양쪽 모서리가 둥근 사각형 137"/>
          <p:cNvSpPr/>
          <p:nvPr/>
        </p:nvSpPr>
        <p:spPr>
          <a:xfrm>
            <a:off x="187562" y="736845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9" name="TextBox 138"/>
          <p:cNvSpPr txBox="1"/>
          <p:nvPr/>
        </p:nvSpPr>
        <p:spPr>
          <a:xfrm>
            <a:off x="337809" y="7361818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1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4776376" y="7377476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세부 목록</a:t>
            </a:r>
          </a:p>
        </p:txBody>
      </p:sp>
      <p:cxnSp>
        <p:nvCxnSpPr>
          <p:cNvPr id="142" name="직선 연결선 141"/>
          <p:cNvCxnSpPr/>
          <p:nvPr/>
        </p:nvCxnSpPr>
        <p:spPr>
          <a:xfrm>
            <a:off x="223244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연결선 142"/>
          <p:cNvCxnSpPr/>
          <p:nvPr/>
        </p:nvCxnSpPr>
        <p:spPr>
          <a:xfrm>
            <a:off x="4556675" y="7664963"/>
            <a:ext cx="0" cy="1726975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547462" y="7355746"/>
            <a:ext cx="15664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탐구</a:t>
            </a:r>
            <a:r>
              <a:rPr lang="en-US" altLang="ko-KR" sz="1600" b="1" dirty="0">
                <a:solidFill>
                  <a:schemeClr val="bg1"/>
                </a:solidFill>
              </a:rPr>
              <a:t>2 </a:t>
            </a:r>
            <a:r>
              <a:rPr lang="ko-KR" altLang="en-US" sz="1600" b="1" dirty="0">
                <a:solidFill>
                  <a:schemeClr val="bg1"/>
                </a:solidFill>
              </a:rPr>
              <a:t>득점분포</a:t>
            </a:r>
          </a:p>
        </p:txBody>
      </p:sp>
      <p:sp>
        <p:nvSpPr>
          <p:cNvPr id="147" name="직사각형 146"/>
          <p:cNvSpPr/>
          <p:nvPr/>
        </p:nvSpPr>
        <p:spPr>
          <a:xfrm>
            <a:off x="237258" y="2337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8" name="직사각형 147"/>
          <p:cNvSpPr/>
          <p:nvPr/>
        </p:nvSpPr>
        <p:spPr>
          <a:xfrm>
            <a:off x="237258" y="283726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학년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227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1721864" y="138953"/>
          <a:ext cx="4678936" cy="427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8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8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04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8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학교명</a:t>
                      </a: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학년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반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번호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성명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0" dirty="0">
                          <a:solidFill>
                            <a:schemeClr val="tx1"/>
                          </a:solidFill>
                        </a:rPr>
                        <a:t>일시</a:t>
                      </a: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11"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9489" marR="19489" marT="19489" marB="19489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408603" y="154675"/>
          <a:ext cx="1102697" cy="40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41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</a:rPr>
                        <a:t>성 적 통 지 표</a:t>
                      </a:r>
                    </a:p>
                  </a:txBody>
                  <a:tcPr marL="19489" marR="19489" marT="19489" marB="1948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394549" y="706044"/>
          <a:ext cx="6006256" cy="2216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389675646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37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79229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영역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</a:rPr>
                        <a:t>원점수</a:t>
                      </a:r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표준점수</a:t>
                      </a: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표준점수에 의한 석차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백분위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등급</a:t>
                      </a:r>
                    </a:p>
                  </a:txBody>
                  <a:tcPr marL="62629" marR="62629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867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배점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득점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범위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득점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석차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err="1">
                          <a:solidFill>
                            <a:schemeClr val="tx1"/>
                          </a:solidFill>
                        </a:rPr>
                        <a:t>전국석차</a:t>
                      </a:r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전국백분위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등급</a:t>
                      </a: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국어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영어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229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한국사</a:t>
                      </a: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229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229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1313" marR="31313" marT="31313" marB="313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50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1313" marR="31313" marT="31313" marB="31313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394549" y="3019154"/>
          <a:ext cx="6006251" cy="229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2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0409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국어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영어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2204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표 16"/>
          <p:cNvGraphicFramePr>
            <a:graphicFrameLocks noGrp="1"/>
          </p:cNvGraphicFramePr>
          <p:nvPr/>
        </p:nvGraphicFramePr>
        <p:xfrm>
          <a:off x="394545" y="7787388"/>
          <a:ext cx="6006254" cy="1773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88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틀린 문항 번호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국어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수학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영어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한국사</a:t>
                      </a: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417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62133" marR="62133" marT="31066" marB="31066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796674B3-1681-4A42-AA7B-10B1BE6732C7}"/>
              </a:ext>
            </a:extLst>
          </p:cNvPr>
          <p:cNvGraphicFramePr>
            <a:graphicFrameLocks noGrp="1"/>
          </p:cNvGraphicFramePr>
          <p:nvPr/>
        </p:nvGraphicFramePr>
        <p:xfrm>
          <a:off x="394548" y="5394477"/>
          <a:ext cx="6006251" cy="229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8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02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09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0409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</a:rPr>
                        <a:t>한국사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세부영역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배점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/>
                        <a:t>득점</a:t>
                      </a:r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2204"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0" dirty="0"/>
                    </a:p>
                  </a:txBody>
                  <a:tcPr marL="38979" marR="38979" marT="19489" marB="1948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029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48581" y="8107580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err="1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학생명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2757" y="6920413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 err="1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시험명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97134" y="7532925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시험일자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42757" y="6373897"/>
            <a:ext cx="2518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시험고유번호</a:t>
            </a:r>
            <a:r>
              <a:rPr lang="en-US" altLang="ko-KR" sz="2800" b="1" dirty="0">
                <a:solidFill>
                  <a:schemeClr val="accent1">
                    <a:lumMod val="50000"/>
                  </a:schemeClr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</a:t>
            </a:r>
            <a:endParaRPr lang="ko-KR" altLang="en-US" sz="2400" b="1" dirty="0">
              <a:solidFill>
                <a:schemeClr val="accent1">
                  <a:lumMod val="50000"/>
                </a:schemeClr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sp>
        <p:nvSpPr>
          <p:cNvPr id="17" name="액자 16"/>
          <p:cNvSpPr/>
          <p:nvPr/>
        </p:nvSpPr>
        <p:spPr>
          <a:xfrm>
            <a:off x="1" y="0"/>
            <a:ext cx="6858000" cy="9906000"/>
          </a:xfrm>
          <a:prstGeom prst="frame">
            <a:avLst>
              <a:gd name="adj1" fmla="val 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64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0767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503156"/>
            <a:ext cx="3148098" cy="43332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20664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315631" y="5206649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494137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762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90991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64292" y="120575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최고득점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57671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1119781" y="756776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시험별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64784" y="962100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6656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양쪽 모서리가 둥근 사각형 11"/>
          <p:cNvSpPr/>
          <p:nvPr/>
        </p:nvSpPr>
        <p:spPr>
          <a:xfrm>
            <a:off x="188484" y="26701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2965451"/>
            <a:ext cx="6466316" cy="20767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2669198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기간별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68389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503156"/>
            <a:ext cx="3148098" cy="43332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20664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315631" y="5206649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494137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19762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14931" y="5190991"/>
            <a:ext cx="2581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문제 난이도별 득점 분포도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17590" y="30314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172589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31793" y="1210736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학생 평균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323892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383542" y="1205750"/>
            <a:ext cx="1257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 평균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927758" y="1205750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 득점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3383542" y="33723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9655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1119781" y="756776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시험별</a:t>
            </a:r>
            <a:r>
              <a:rPr lang="ko-KR" altLang="en-US" sz="1600" b="1" dirty="0">
                <a:solidFill>
                  <a:schemeClr val="bg1"/>
                </a:solidFill>
              </a:rPr>
              <a:t>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164784" y="9621006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436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88484" y="395770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" name="양쪽 모서리가 둥근 사각형 4"/>
          <p:cNvSpPr/>
          <p:nvPr/>
        </p:nvSpPr>
        <p:spPr>
          <a:xfrm>
            <a:off x="188484" y="99264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" name="TextBox 5"/>
          <p:cNvSpPr txBox="1"/>
          <p:nvPr/>
        </p:nvSpPr>
        <p:spPr>
          <a:xfrm>
            <a:off x="2021147" y="104350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대분류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4693" y="1150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15346" y="12005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79232" y="12565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149048" y="405683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5909612" y="395771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4391676" y="395771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639483" y="405683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4954" y="11335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188484" y="3662845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6" name="양쪽 모서리가 둥근 사각형 45"/>
          <p:cNvSpPr/>
          <p:nvPr/>
        </p:nvSpPr>
        <p:spPr>
          <a:xfrm>
            <a:off x="188484" y="3366339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7" name="TextBox 46"/>
          <p:cNvSpPr txBox="1"/>
          <p:nvPr/>
        </p:nvSpPr>
        <p:spPr>
          <a:xfrm>
            <a:off x="2021147" y="3371425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중분류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84693" y="3382116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115346" y="3387126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79232" y="3392731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51" name="직선 연결선 50"/>
          <p:cNvCxnSpPr/>
          <p:nvPr/>
        </p:nvCxnSpPr>
        <p:spPr>
          <a:xfrm>
            <a:off x="5149048" y="3672758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5909612" y="3662846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391676" y="3662846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639483" y="3672758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54954" y="3380429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88484" y="6919089"/>
            <a:ext cx="6466316" cy="28808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6622583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8" name="TextBox 57"/>
          <p:cNvSpPr txBox="1"/>
          <p:nvPr/>
        </p:nvSpPr>
        <p:spPr>
          <a:xfrm>
            <a:off x="2021147" y="6627669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소분류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384693" y="6638360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115346" y="664337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79232" y="6648975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62" name="직선 연결선 61"/>
          <p:cNvCxnSpPr/>
          <p:nvPr/>
        </p:nvCxnSpPr>
        <p:spPr>
          <a:xfrm>
            <a:off x="5149048" y="6929002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5909612" y="6919090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391676" y="6919090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639483" y="6929002"/>
            <a:ext cx="0" cy="28723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54954" y="663667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</p:spTree>
    <p:extLst>
      <p:ext uri="{BB962C8B-B14F-4D97-AF65-F5344CB8AC3E}">
        <p14:creationId xmlns:p14="http://schemas.microsoft.com/office/powerpoint/2010/main" val="93296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양쪽 모서리가 둥근 사각형 58"/>
          <p:cNvSpPr/>
          <p:nvPr/>
        </p:nvSpPr>
        <p:spPr>
          <a:xfrm>
            <a:off x="188484" y="348625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0" name="직사각형 59"/>
          <p:cNvSpPr/>
          <p:nvPr/>
        </p:nvSpPr>
        <p:spPr>
          <a:xfrm>
            <a:off x="188484" y="378156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431452" y="3485310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중분류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64" name="양쪽 모서리가 둥근 사각형 63"/>
          <p:cNvSpPr/>
          <p:nvPr/>
        </p:nvSpPr>
        <p:spPr>
          <a:xfrm>
            <a:off x="188484" y="6852220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5" name="직사각형 64"/>
          <p:cNvSpPr/>
          <p:nvPr/>
        </p:nvSpPr>
        <p:spPr>
          <a:xfrm>
            <a:off x="188484" y="7147532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6" name="TextBox 65"/>
          <p:cNvSpPr txBox="1"/>
          <p:nvPr/>
        </p:nvSpPr>
        <p:spPr>
          <a:xfrm>
            <a:off x="431452" y="6851279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소분류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67" name="양쪽 모서리가 둥근 사각형 66"/>
          <p:cNvSpPr/>
          <p:nvPr/>
        </p:nvSpPr>
        <p:spPr>
          <a:xfrm>
            <a:off x="188484" y="19554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8" name="직사각형 67"/>
          <p:cNvSpPr/>
          <p:nvPr/>
        </p:nvSpPr>
        <p:spPr>
          <a:xfrm>
            <a:off x="188484" y="49085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9" name="TextBox 68"/>
          <p:cNvSpPr txBox="1"/>
          <p:nvPr/>
        </p:nvSpPr>
        <p:spPr>
          <a:xfrm>
            <a:off x="431452" y="194600"/>
            <a:ext cx="1739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>
                <a:solidFill>
                  <a:schemeClr val="bg1"/>
                </a:solidFill>
              </a:rPr>
              <a:t>대분류</a:t>
            </a:r>
            <a:r>
              <a:rPr lang="ko-KR" altLang="en-US" sz="1600" b="1" dirty="0">
                <a:solidFill>
                  <a:schemeClr val="bg1"/>
                </a:solidFill>
              </a:rPr>
              <a:t>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2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양쪽 모서리가 둥근 사각형 31"/>
          <p:cNvSpPr/>
          <p:nvPr/>
        </p:nvSpPr>
        <p:spPr>
          <a:xfrm>
            <a:off x="188484" y="6851916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3" name="직사각형 32"/>
          <p:cNvSpPr/>
          <p:nvPr/>
        </p:nvSpPr>
        <p:spPr>
          <a:xfrm>
            <a:off x="188484" y="7147228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4" name="TextBox 33"/>
          <p:cNvSpPr txBox="1"/>
          <p:nvPr/>
        </p:nvSpPr>
        <p:spPr>
          <a:xfrm>
            <a:off x="431452" y="6850975"/>
            <a:ext cx="10518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전하는 말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188484" y="395771"/>
            <a:ext cx="6466316" cy="33550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양쪽 모서리가 둥근 사각형 36"/>
          <p:cNvSpPr/>
          <p:nvPr/>
        </p:nvSpPr>
        <p:spPr>
          <a:xfrm>
            <a:off x="188484" y="99264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8" name="TextBox 37"/>
          <p:cNvSpPr txBox="1"/>
          <p:nvPr/>
        </p:nvSpPr>
        <p:spPr>
          <a:xfrm>
            <a:off x="2021147" y="104350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세부영역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384693" y="115041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총문항수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115346" y="12005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 err="1">
                <a:solidFill>
                  <a:schemeClr val="bg1"/>
                </a:solidFill>
              </a:rPr>
              <a:t>맞은문항수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979232" y="125656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b="1" dirty="0">
                <a:solidFill>
                  <a:schemeClr val="bg1"/>
                </a:solidFill>
              </a:rPr>
              <a:t>성취도</a:t>
            </a:r>
          </a:p>
        </p:txBody>
      </p:sp>
      <p:cxnSp>
        <p:nvCxnSpPr>
          <p:cNvPr id="65" name="직선 연결선 64"/>
          <p:cNvCxnSpPr/>
          <p:nvPr/>
        </p:nvCxnSpPr>
        <p:spPr>
          <a:xfrm>
            <a:off x="5149048" y="405683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>
            <a:off x="5909612" y="395771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>
            <a:off x="4391676" y="395771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양쪽 모서리가 둥근 사각형 70"/>
          <p:cNvSpPr/>
          <p:nvPr/>
        </p:nvSpPr>
        <p:spPr>
          <a:xfrm>
            <a:off x="188484" y="396250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72" name="직사각형 71"/>
          <p:cNvSpPr/>
          <p:nvPr/>
        </p:nvSpPr>
        <p:spPr>
          <a:xfrm>
            <a:off x="188484" y="4257813"/>
            <a:ext cx="6466316" cy="23616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73" name="TextBox 72"/>
          <p:cNvSpPr txBox="1"/>
          <p:nvPr/>
        </p:nvSpPr>
        <p:spPr>
          <a:xfrm>
            <a:off x="431452" y="3961560"/>
            <a:ext cx="2401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전체 세부영역 성취도</a:t>
            </a:r>
            <a:r>
              <a:rPr lang="en-US" altLang="ko-KR" sz="1600" b="1" dirty="0">
                <a:solidFill>
                  <a:schemeClr val="bg1"/>
                </a:solidFill>
              </a:rPr>
              <a:t>(%)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639483" y="405683"/>
            <a:ext cx="0" cy="33451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4954" y="11335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>
                <a:solidFill>
                  <a:schemeClr val="bg1"/>
                </a:solidFill>
              </a:rPr>
              <a:t>번호</a:t>
            </a:r>
          </a:p>
        </p:txBody>
      </p:sp>
    </p:spTree>
    <p:extLst>
      <p:ext uri="{BB962C8B-B14F-4D97-AF65-F5344CB8AC3E}">
        <p14:creationId xmlns:p14="http://schemas.microsoft.com/office/powerpoint/2010/main" val="183429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41042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4813431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292721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771934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51958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9448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909313" y="1204941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64784" y="9364533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1646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양쪽 모서리가 둥근 사각형 11"/>
          <p:cNvSpPr/>
          <p:nvPr/>
        </p:nvSpPr>
        <p:spPr>
          <a:xfrm>
            <a:off x="188484" y="3219322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3" name="직사각형 12"/>
          <p:cNvSpPr/>
          <p:nvPr/>
        </p:nvSpPr>
        <p:spPr>
          <a:xfrm>
            <a:off x="188484" y="3514635"/>
            <a:ext cx="6466316" cy="18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8" name="TextBox 47"/>
          <p:cNvSpPr txBox="1"/>
          <p:nvPr/>
        </p:nvSpPr>
        <p:spPr>
          <a:xfrm>
            <a:off x="431452" y="3218381"/>
            <a:ext cx="1508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성적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506702" y="5763506"/>
            <a:ext cx="3148098" cy="3818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6" name="양쪽 모서리가 둥근 사각형 35"/>
          <p:cNvSpPr/>
          <p:nvPr/>
        </p:nvSpPr>
        <p:spPr>
          <a:xfrm>
            <a:off x="3506702" y="5466999"/>
            <a:ext cx="314809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49" name="TextBox 48"/>
          <p:cNvSpPr txBox="1"/>
          <p:nvPr/>
        </p:nvSpPr>
        <p:spPr>
          <a:xfrm>
            <a:off x="4201331" y="5466999"/>
            <a:ext cx="1965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 상세 목록</a:t>
            </a:r>
          </a:p>
        </p:txBody>
      </p:sp>
      <p:sp>
        <p:nvSpPr>
          <p:cNvPr id="54" name="직사각형 53"/>
          <p:cNvSpPr/>
          <p:nvPr/>
        </p:nvSpPr>
        <p:spPr>
          <a:xfrm>
            <a:off x="188484" y="5754487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57" name="양쪽 모서리가 둥근 사각형 56"/>
          <p:cNvSpPr/>
          <p:nvPr/>
        </p:nvSpPr>
        <p:spPr>
          <a:xfrm>
            <a:off x="188484" y="5457979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1" name="TextBox 60"/>
          <p:cNvSpPr txBox="1"/>
          <p:nvPr/>
        </p:nvSpPr>
        <p:spPr>
          <a:xfrm>
            <a:off x="287229" y="5451341"/>
            <a:ext cx="3038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>
                <a:solidFill>
                  <a:schemeClr val="bg1"/>
                </a:solidFill>
              </a:rPr>
              <a:t>이번 시험의 </a:t>
            </a:r>
            <a:r>
              <a:rPr lang="ko-KR" altLang="en-US" sz="1600" b="1" dirty="0">
                <a:solidFill>
                  <a:schemeClr val="bg1"/>
                </a:solidFill>
              </a:rPr>
              <a:t>문제 </a:t>
            </a:r>
            <a:r>
              <a:rPr lang="ko-KR" altLang="en-US" sz="1600" b="1">
                <a:solidFill>
                  <a:schemeClr val="bg1"/>
                </a:solidFill>
              </a:rPr>
              <a:t>난이도별 득점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88484" y="7870908"/>
            <a:ext cx="3233158" cy="1711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188484" y="7574400"/>
            <a:ext cx="3233158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2" name="TextBox 31"/>
          <p:cNvSpPr txBox="1"/>
          <p:nvPr/>
        </p:nvSpPr>
        <p:spPr>
          <a:xfrm>
            <a:off x="542536" y="7567762"/>
            <a:ext cx="2520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최근 시험들의 </a:t>
            </a:r>
            <a:r>
              <a:rPr lang="en-US" altLang="ko-KR" sz="1600" b="1" dirty="0">
                <a:solidFill>
                  <a:schemeClr val="bg1"/>
                </a:solidFill>
              </a:rPr>
              <a:t>Z </a:t>
            </a:r>
            <a:r>
              <a:rPr lang="ko-KR" altLang="en-US" sz="1600" b="1" dirty="0">
                <a:solidFill>
                  <a:schemeClr val="bg1"/>
                </a:solidFill>
              </a:rPr>
              <a:t>점수 분포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47638" y="7245714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64784" y="9364533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66689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192050" y="2545350"/>
            <a:ext cx="1053407" cy="507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183948" y="5659127"/>
            <a:ext cx="6466316" cy="2014388"/>
            <a:chOff x="188484" y="3218381"/>
            <a:chExt cx="6466316" cy="2116156"/>
          </a:xfrm>
        </p:grpSpPr>
        <p:sp>
          <p:nvSpPr>
            <p:cNvPr id="12" name="양쪽 모서리가 둥근 사각형 11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1452" y="3218381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 성적</a:t>
              </a:r>
            </a:p>
          </p:txBody>
        </p:sp>
      </p:grpSp>
      <p:sp>
        <p:nvSpPr>
          <p:cNvPr id="60" name="직사각형 59"/>
          <p:cNvSpPr/>
          <p:nvPr/>
        </p:nvSpPr>
        <p:spPr>
          <a:xfrm>
            <a:off x="188484" y="525144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시험명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83947" y="7786722"/>
            <a:ext cx="3233160" cy="2014388"/>
            <a:chOff x="188484" y="5451341"/>
            <a:chExt cx="3233158" cy="2014388"/>
          </a:xfrm>
        </p:grpSpPr>
        <p:sp>
          <p:nvSpPr>
            <p:cNvPr id="54" name="직사각형 53"/>
            <p:cNvSpPr/>
            <p:nvPr/>
          </p:nvSpPr>
          <p:spPr>
            <a:xfrm>
              <a:off x="188484" y="5754487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7" name="양쪽 모서리가 둥근 사각형 56"/>
            <p:cNvSpPr/>
            <p:nvPr/>
          </p:nvSpPr>
          <p:spPr>
            <a:xfrm>
              <a:off x="188484" y="5457979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7229" y="5451341"/>
              <a:ext cx="30380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이번 시험의 문제 난이도별 득점</a:t>
              </a:r>
            </a:p>
          </p:txBody>
        </p:sp>
      </p:grpSp>
      <p:sp>
        <p:nvSpPr>
          <p:cNvPr id="82" name="직사각형 81"/>
          <p:cNvSpPr/>
          <p:nvPr/>
        </p:nvSpPr>
        <p:spPr>
          <a:xfrm>
            <a:off x="192050" y="182499"/>
            <a:ext cx="85632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 err="1">
                <a:solidFill>
                  <a:schemeClr val="accent1">
                    <a:lumMod val="50000"/>
                  </a:schemeClr>
                </a:solidFill>
              </a:rPr>
              <a:t>학생명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8484" y="1510599"/>
            <a:ext cx="6466316" cy="10347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10" name="양쪽 모서리가 둥근 사각형 9"/>
          <p:cNvSpPr/>
          <p:nvPr/>
        </p:nvSpPr>
        <p:spPr>
          <a:xfrm>
            <a:off x="188484" y="1214091"/>
            <a:ext cx="6466316" cy="2965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37" name="TextBox 36"/>
          <p:cNvSpPr txBox="1"/>
          <p:nvPr/>
        </p:nvSpPr>
        <p:spPr>
          <a:xfrm>
            <a:off x="573056" y="122178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62" name="직선 연결선 61"/>
          <p:cNvCxnSpPr/>
          <p:nvPr/>
        </p:nvCxnSpPr>
        <p:spPr>
          <a:xfrm>
            <a:off x="2083485" y="1507205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>
            <a:off x="5191458" y="1510598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537923" y="1214818"/>
            <a:ext cx="8931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백분위 </a:t>
            </a:r>
            <a:r>
              <a:rPr lang="en-US" altLang="ko-KR" sz="1600" b="1" dirty="0">
                <a:solidFill>
                  <a:schemeClr val="bg1"/>
                </a:solidFill>
              </a:rPr>
              <a:t> </a:t>
            </a:r>
            <a:endParaRPr lang="ko-KR" altLang="en-US" sz="1600" b="1" dirty="0">
              <a:solidFill>
                <a:schemeClr val="bg1"/>
              </a:solidFill>
            </a:endParaRPr>
          </a:p>
          <a:p>
            <a:endParaRPr lang="ko-KR" altLang="en-US" sz="1600" b="1" dirty="0">
              <a:solidFill>
                <a:schemeClr val="bg1"/>
              </a:solidFill>
            </a:endParaRPr>
          </a:p>
        </p:txBody>
      </p:sp>
      <p:cxnSp>
        <p:nvCxnSpPr>
          <p:cNvPr id="77" name="직선 연결선 76"/>
          <p:cNvCxnSpPr>
            <a:stCxn id="7" idx="3"/>
          </p:cNvCxnSpPr>
          <p:nvPr/>
        </p:nvCxnSpPr>
        <p:spPr>
          <a:xfrm flipH="1" flipV="1">
            <a:off x="4809744" y="2027974"/>
            <a:ext cx="184505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149961" y="1528779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응시자기준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129985" y="20393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>
                <a:solidFill>
                  <a:schemeClr val="accent1">
                    <a:lumMod val="75000"/>
                  </a:schemeClr>
                </a:solidFill>
              </a:rPr>
              <a:t>정규분포기준</a:t>
            </a:r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3180342" y="182499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시험 일자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515852" y="7793360"/>
            <a:ext cx="3134412" cy="2014388"/>
            <a:chOff x="188484" y="7567762"/>
            <a:chExt cx="3233158" cy="2014388"/>
          </a:xfrm>
        </p:grpSpPr>
        <p:sp>
          <p:nvSpPr>
            <p:cNvPr id="30" name="직사각형 29"/>
            <p:cNvSpPr/>
            <p:nvPr/>
          </p:nvSpPr>
          <p:spPr>
            <a:xfrm>
              <a:off x="188484" y="7870908"/>
              <a:ext cx="3233158" cy="17112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1" name="양쪽 모서리가 둥근 사각형 30"/>
            <p:cNvSpPr/>
            <p:nvPr/>
          </p:nvSpPr>
          <p:spPr>
            <a:xfrm>
              <a:off x="188484" y="7574400"/>
              <a:ext cx="3233158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42536" y="7567762"/>
              <a:ext cx="252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최근 시험들의 </a:t>
              </a:r>
              <a:r>
                <a:rPr lang="en-US" altLang="ko-KR" sz="1600" b="1" dirty="0">
                  <a:solidFill>
                    <a:schemeClr val="bg1"/>
                  </a:solidFill>
                </a:rPr>
                <a:t>Z </a:t>
              </a:r>
              <a:r>
                <a:rPr lang="ko-KR" altLang="en-US" sz="1600" b="1" dirty="0">
                  <a:solidFill>
                    <a:schemeClr val="bg1"/>
                  </a:solidFill>
                </a:rPr>
                <a:t>점수 분포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82103" y="121073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학생득점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06548" y="118799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응시자평균</a:t>
            </a:r>
          </a:p>
        </p:txBody>
      </p:sp>
      <p:sp>
        <p:nvSpPr>
          <p:cNvPr id="43" name="직사각형 42"/>
          <p:cNvSpPr/>
          <p:nvPr/>
        </p:nvSpPr>
        <p:spPr>
          <a:xfrm>
            <a:off x="183948" y="862179"/>
            <a:ext cx="10615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dirty="0">
                <a:solidFill>
                  <a:schemeClr val="accent1">
                    <a:lumMod val="50000"/>
                  </a:schemeClr>
                </a:solidFill>
              </a:rPr>
              <a:t>고유번호</a:t>
            </a:r>
            <a:r>
              <a:rPr lang="en-US" altLang="ko-KR" sz="16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ko-KR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189669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187287" y="3052763"/>
            <a:ext cx="6467513" cy="0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6654800" y="2545350"/>
            <a:ext cx="0" cy="507413"/>
          </a:xfrm>
          <a:prstGeom prst="line">
            <a:avLst/>
          </a:prstGeom>
          <a:ln w="12700">
            <a:solidFill>
              <a:srgbClr val="4171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3306" y="2639262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오답문항</a:t>
            </a:r>
          </a:p>
        </p:txBody>
      </p:sp>
      <p:cxnSp>
        <p:nvCxnSpPr>
          <p:cNvPr id="34" name="직선 연결선 33"/>
          <p:cNvCxnSpPr/>
          <p:nvPr/>
        </p:nvCxnSpPr>
        <p:spPr>
          <a:xfrm>
            <a:off x="3621564" y="1500634"/>
            <a:ext cx="0" cy="103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3617877" y="2028226"/>
            <a:ext cx="1191867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0067" y="1518815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평균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675" y="2028743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chemeClr val="accent1">
                    <a:lumMod val="75000"/>
                  </a:schemeClr>
                </a:solidFill>
              </a:rPr>
              <a:t>응시자 최고득점</a:t>
            </a:r>
          </a:p>
          <a:p>
            <a:endParaRPr lang="ko-KR" altLang="en-US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0755" y="1190915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>
                <a:solidFill>
                  <a:schemeClr val="bg1"/>
                </a:solidFill>
              </a:rPr>
              <a:t>등수</a:t>
            </a:r>
          </a:p>
        </p:txBody>
      </p:sp>
      <p:grpSp>
        <p:nvGrpSpPr>
          <p:cNvPr id="46" name="그룹 45"/>
          <p:cNvGrpSpPr/>
          <p:nvPr/>
        </p:nvGrpSpPr>
        <p:grpSpPr>
          <a:xfrm>
            <a:off x="183949" y="3176205"/>
            <a:ext cx="3233158" cy="2294192"/>
            <a:chOff x="188484" y="3218381"/>
            <a:chExt cx="6466316" cy="2116156"/>
          </a:xfrm>
        </p:grpSpPr>
        <p:sp>
          <p:nvSpPr>
            <p:cNvPr id="47" name="양쪽 모서리가 둥근 사각형 46"/>
            <p:cNvSpPr/>
            <p:nvPr/>
          </p:nvSpPr>
          <p:spPr>
            <a:xfrm>
              <a:off x="188484" y="3219322"/>
              <a:ext cx="6466316" cy="296507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188484" y="3514635"/>
              <a:ext cx="6466316" cy="18199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013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1452" y="3218381"/>
              <a:ext cx="191911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b="1" dirty="0">
                  <a:solidFill>
                    <a:schemeClr val="bg1"/>
                  </a:solidFill>
                </a:rPr>
                <a:t>문제 유형별 </a:t>
              </a:r>
              <a:r>
                <a:rPr lang="ko-KR" altLang="en-US" sz="1600" b="1" dirty="0" err="1">
                  <a:solidFill>
                    <a:schemeClr val="bg1"/>
                  </a:solidFill>
                </a:rPr>
                <a:t>정답률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850855"/>
              </p:ext>
            </p:extLst>
          </p:nvPr>
        </p:nvGraphicFramePr>
        <p:xfrm>
          <a:off x="3551751" y="3178182"/>
          <a:ext cx="3125184" cy="231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37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유형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/>
                        <a:t>이번 시험 </a:t>
                      </a:r>
                      <a:endParaRPr lang="en-US" altLang="ko-KR" sz="800" dirty="0"/>
                    </a:p>
                    <a:p>
                      <a:pPr algn="ctr" latinLnBrk="1"/>
                      <a:r>
                        <a:rPr lang="ko-KR" altLang="en-US" sz="800" dirty="0" err="1"/>
                        <a:t>정답률</a:t>
                      </a:r>
                      <a:r>
                        <a:rPr lang="ko-KR" altLang="en-US" sz="800" dirty="0"/>
                        <a:t> </a:t>
                      </a:r>
                      <a:r>
                        <a:rPr lang="en-US" altLang="ko-KR" sz="800" dirty="0"/>
                        <a:t>(%)</a:t>
                      </a:r>
                      <a:endParaRPr lang="ko-KR" altLang="en-US" sz="8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dirty="0"/>
                        <a:t>최근 시험 </a:t>
                      </a:r>
                      <a:endParaRPr lang="en-US" altLang="ko-KR" sz="800" dirty="0"/>
                    </a:p>
                    <a:p>
                      <a:pPr marL="0" marR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dirty="0" err="1"/>
                        <a:t>정답률</a:t>
                      </a:r>
                      <a:r>
                        <a:rPr lang="ko-KR" altLang="en-US" sz="800" dirty="0"/>
                        <a:t> </a:t>
                      </a:r>
                      <a:r>
                        <a:rPr lang="en-US" altLang="ko-KR" sz="800" dirty="0"/>
                        <a:t>(%)</a:t>
                      </a:r>
                      <a:endParaRPr lang="ko-KR" altLang="en-US" sz="8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8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듣기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21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글의 문맥 파악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제목 주제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표의 이해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어휘 어법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빈칸 추론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125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7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글의 흐름 파악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51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유형</a:t>
                      </a:r>
                      <a:r>
                        <a:rPr lang="en-US" altLang="ko-KR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 : </a:t>
                      </a:r>
                      <a:r>
                        <a:rPr lang="ko-KR" altLang="en-US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장문 독해</a:t>
                      </a:r>
                      <a:endParaRPr lang="en-US" altLang="ko-KR" sz="1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9" name="직사각형 48"/>
          <p:cNvSpPr/>
          <p:nvPr/>
        </p:nvSpPr>
        <p:spPr>
          <a:xfrm>
            <a:off x="192050" y="9610560"/>
            <a:ext cx="322876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가로축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난이도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,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세로축</a:t>
            </a:r>
            <a:r>
              <a:rPr lang="en-US" altLang="ko-KR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: </a:t>
            </a:r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문항 수 붉은색은 학생이 틀린 개수입니다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417106" y="9610560"/>
            <a:ext cx="32805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정규분포상 학생이 받은 점수의 위치를 나타냅니다</a:t>
            </a:r>
            <a:endParaRPr lang="ko-KR" altLang="en-US" sz="700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573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5319</TotalTime>
  <Words>745</Words>
  <Application>Microsoft Office PowerPoint</Application>
  <PresentationFormat>A4 용지(210x297mm)</PresentationFormat>
  <Paragraphs>326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3" baseType="lpstr">
      <vt:lpstr>굴림체</vt:lpstr>
      <vt:lpstr>나눔고딕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Amazon.com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EC2</dc:creator>
  <cp:lastModifiedBy>roger penrose</cp:lastModifiedBy>
  <cp:revision>101</cp:revision>
  <dcterms:created xsi:type="dcterms:W3CDTF">2018-08-04T07:50:13Z</dcterms:created>
  <dcterms:modified xsi:type="dcterms:W3CDTF">2020-12-13T19:10:58Z</dcterms:modified>
</cp:coreProperties>
</file>